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8" r:id="rId2"/>
    <p:sldId id="259" r:id="rId3"/>
    <p:sldId id="260" r:id="rId4"/>
    <p:sldId id="261" r:id="rId5"/>
    <p:sldId id="262" r:id="rId6"/>
    <p:sldId id="263" r:id="rId7"/>
    <p:sldId id="264" r:id="rId8"/>
    <p:sldId id="265" r:id="rId9"/>
    <p:sldId id="266" r:id="rId10"/>
    <p:sldId id="267" r:id="rId11"/>
    <p:sldId id="268" r:id="rId12"/>
    <p:sldId id="269" r:id="rId13"/>
    <p:sldId id="270" r:id="rId14"/>
    <p:sldId id="271" r:id="rId15"/>
    <p:sldId id="272" r:id="rId16"/>
    <p:sldId id="273" r:id="rId17"/>
    <p:sldId id="274"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93" autoAdjust="0"/>
    <p:restoredTop sz="94660"/>
  </p:normalViewPr>
  <p:slideViewPr>
    <p:cSldViewPr snapToGrid="0">
      <p:cViewPr varScale="1">
        <p:scale>
          <a:sx n="67" d="100"/>
          <a:sy n="67" d="100"/>
        </p:scale>
        <p:origin x="568" y="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ED1C14C-A143-42F5-B247-D0E800131009}" type="datetimeFigureOut">
              <a:rPr lang="en-US" smtClean="0"/>
              <a:t>11/28/2022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23073533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ED1C14C-A143-42F5-B247-D0E800131009}" type="datetimeFigureOut">
              <a:rPr lang="en-US" smtClean="0"/>
              <a:t>11/28/2022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3158661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EED1C14C-A143-42F5-B247-D0E800131009}" type="datetimeFigureOut">
              <a:rPr lang="en-US" smtClean="0"/>
              <a:t>11/28/2022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34353636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EED1C14C-A143-42F5-B247-D0E800131009}" type="datetimeFigureOut">
              <a:rPr lang="en-US" smtClean="0"/>
              <a:t>11/28/2022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03D32D-F1BC-4E9C-97E1-36CFF5B22341}" type="slidenum">
              <a:rPr lang="en-US" smtClean="0"/>
              <a:t>‹#›</a:t>
            </a:fld>
            <a:endParaRPr lang="en-US"/>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154789913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ED1C14C-A143-42F5-B247-D0E800131009}" type="datetimeFigureOut">
              <a:rPr lang="en-US" smtClean="0"/>
              <a:t>11/28/2022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222666275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EED1C14C-A143-42F5-B247-D0E800131009}" type="datetimeFigureOut">
              <a:rPr lang="en-US" smtClean="0"/>
              <a:t>11/28/2022</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399000189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EED1C14C-A143-42F5-B247-D0E800131009}" type="datetimeFigureOut">
              <a:rPr lang="en-US" smtClean="0"/>
              <a:t>11/28/2022</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206300753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ED1C14C-A143-42F5-B247-D0E800131009}" type="datetimeFigureOut">
              <a:rPr lang="en-US" smtClean="0"/>
              <a:t>11/28/2022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11354937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ED1C14C-A143-42F5-B247-D0E800131009}" type="datetimeFigureOut">
              <a:rPr lang="en-US" smtClean="0"/>
              <a:t>11/28/2022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27314269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EED1C14C-A143-42F5-B247-D0E800131009}" type="datetimeFigureOut">
              <a:rPr lang="en-US" smtClean="0"/>
              <a:t>11/28/2022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14116360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ED1C14C-A143-42F5-B247-D0E800131009}" type="datetimeFigureOut">
              <a:rPr lang="en-US" smtClean="0"/>
              <a:t>11/28/2022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323658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ED1C14C-A143-42F5-B247-D0E800131009}" type="datetimeFigureOut">
              <a:rPr lang="en-US" smtClean="0"/>
              <a:t>11/28/2022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22233423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ED1C14C-A143-42F5-B247-D0E800131009}" type="datetimeFigureOut">
              <a:rPr lang="en-US" smtClean="0"/>
              <a:t>11/28/2022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15601883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EED1C14C-A143-42F5-B247-D0E800131009}" type="datetimeFigureOut">
              <a:rPr lang="en-US" smtClean="0"/>
              <a:t>11/28/2022</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22325990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EED1C14C-A143-42F5-B247-D0E800131009}" type="datetimeFigureOut">
              <a:rPr lang="en-US" smtClean="0"/>
              <a:t>11/28/2022</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12765900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EED1C14C-A143-42F5-B247-D0E800131009}" type="datetimeFigureOut">
              <a:rPr lang="en-US" smtClean="0"/>
              <a:t>11/28/2022</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36994179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ED1C14C-A143-42F5-B247-D0E800131009}" type="datetimeFigureOut">
              <a:rPr lang="en-US" smtClean="0"/>
              <a:t>11/28/2022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42679687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EED1C14C-A143-42F5-B247-D0E800131009}" type="datetimeFigureOut">
              <a:rPr lang="en-US" smtClean="0"/>
              <a:t>11/28/2022</a:t>
            </a:fld>
            <a:endParaRPr lang="en-US"/>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5B03D32D-F1BC-4E9C-97E1-36CFF5B22341}" type="slidenum">
              <a:rPr lang="en-US" smtClean="0"/>
              <a:t>‹#›</a:t>
            </a:fld>
            <a:endParaRPr lang="en-US"/>
          </a:p>
        </p:txBody>
      </p:sp>
    </p:spTree>
    <p:extLst>
      <p:ext uri="{BB962C8B-B14F-4D97-AF65-F5344CB8AC3E}">
        <p14:creationId xmlns:p14="http://schemas.microsoft.com/office/powerpoint/2010/main" val="3241332567"/>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B2102C-C178-5CC6-1601-5EB57AF97698}"/>
              </a:ext>
            </a:extLst>
          </p:cNvPr>
          <p:cNvSpPr>
            <a:spLocks noGrp="1"/>
          </p:cNvSpPr>
          <p:nvPr>
            <p:ph type="title"/>
          </p:nvPr>
        </p:nvSpPr>
        <p:spPr>
          <a:xfrm>
            <a:off x="838200" y="0"/>
            <a:ext cx="10439400" cy="1247775"/>
          </a:xfrm>
        </p:spPr>
        <p:txBody>
          <a:bodyPr/>
          <a:lstStyle/>
          <a:p>
            <a:pPr algn="ctr"/>
            <a:r>
              <a:rPr lang="en-US" b="1" u="sng" dirty="0">
                <a:latin typeface="Agency FB" panose="020B0503020202020204" pitchFamily="34" charset="0"/>
              </a:rPr>
              <a:t>ADVENTURE WORKS PROJECT – P74</a:t>
            </a:r>
            <a:endParaRPr lang="en-US" dirty="0"/>
          </a:p>
        </p:txBody>
      </p:sp>
      <p:sp>
        <p:nvSpPr>
          <p:cNvPr id="3" name="Content Placeholder 2">
            <a:extLst>
              <a:ext uri="{FF2B5EF4-FFF2-40B4-BE49-F238E27FC236}">
                <a16:creationId xmlns:a16="http://schemas.microsoft.com/office/drawing/2014/main" id="{A603095F-E9DC-913F-D021-7579795A709E}"/>
              </a:ext>
            </a:extLst>
          </p:cNvPr>
          <p:cNvSpPr>
            <a:spLocks noGrp="1"/>
          </p:cNvSpPr>
          <p:nvPr>
            <p:ph idx="1"/>
          </p:nvPr>
        </p:nvSpPr>
        <p:spPr>
          <a:xfrm>
            <a:off x="857250" y="1253331"/>
            <a:ext cx="10515600" cy="4351338"/>
          </a:xfrm>
        </p:spPr>
        <p:txBody>
          <a:bodyPr/>
          <a:lstStyle/>
          <a:p>
            <a:r>
              <a:rPr lang="en-US" b="1" dirty="0"/>
              <a:t>GROUP NO – 5</a:t>
            </a:r>
            <a:r>
              <a:rPr lang="en-US" b="1" baseline="30000" dirty="0"/>
              <a:t>TH</a:t>
            </a:r>
            <a:endParaRPr lang="en-US" b="1" dirty="0"/>
          </a:p>
          <a:p>
            <a:r>
              <a:rPr lang="en-US" b="1" dirty="0"/>
              <a:t>MENTOR</a:t>
            </a:r>
            <a:r>
              <a:rPr lang="en-US" dirty="0"/>
              <a:t> – </a:t>
            </a:r>
            <a:r>
              <a:rPr lang="en-US" b="1" dirty="0"/>
              <a:t>MOHAMMAD ARIF</a:t>
            </a:r>
          </a:p>
          <a:p>
            <a:r>
              <a:rPr lang="en-US" b="1" dirty="0"/>
              <a:t>GROUP  MEMBERS -  </a:t>
            </a:r>
          </a:p>
          <a:p>
            <a:r>
              <a:rPr lang="en-US" b="1" dirty="0"/>
              <a:t>               </a:t>
            </a:r>
            <a:r>
              <a:rPr lang="en-US" dirty="0"/>
              <a:t>MR. PANKAJ GUPTA</a:t>
            </a:r>
          </a:p>
          <a:p>
            <a:r>
              <a:rPr lang="en-US" dirty="0"/>
              <a:t>               MR.RAJESH MUKUND BHARATI</a:t>
            </a:r>
          </a:p>
          <a:p>
            <a:r>
              <a:rPr lang="en-US" dirty="0"/>
              <a:t>               MR. ANIKET VINAYAK JADHAV</a:t>
            </a:r>
          </a:p>
          <a:p>
            <a:r>
              <a:rPr lang="en-US" dirty="0"/>
              <a:t>               MR.SHUBHAM ANIL PATIL</a:t>
            </a:r>
          </a:p>
        </p:txBody>
      </p:sp>
    </p:spTree>
    <p:extLst>
      <p:ext uri="{BB962C8B-B14F-4D97-AF65-F5344CB8AC3E}">
        <p14:creationId xmlns:p14="http://schemas.microsoft.com/office/powerpoint/2010/main" val="34576707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F73118E1-F8CD-8ACD-B96B-AE8372D05BC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28830" y="644703"/>
            <a:ext cx="10179583" cy="5568594"/>
          </a:xfrm>
        </p:spPr>
      </p:pic>
    </p:spTree>
    <p:extLst>
      <p:ext uri="{BB962C8B-B14F-4D97-AF65-F5344CB8AC3E}">
        <p14:creationId xmlns:p14="http://schemas.microsoft.com/office/powerpoint/2010/main" val="2203866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E77BF5-5155-84BD-D3A8-C892FBAC3768}"/>
              </a:ext>
            </a:extLst>
          </p:cNvPr>
          <p:cNvSpPr>
            <a:spLocks noGrp="1"/>
          </p:cNvSpPr>
          <p:nvPr>
            <p:ph type="title"/>
          </p:nvPr>
        </p:nvSpPr>
        <p:spPr>
          <a:xfrm>
            <a:off x="838200" y="123826"/>
            <a:ext cx="9448800" cy="742950"/>
          </a:xfrm>
        </p:spPr>
        <p:txBody>
          <a:bodyPr>
            <a:normAutofit fontScale="90000"/>
          </a:bodyPr>
          <a:lstStyle/>
          <a:p>
            <a:r>
              <a:rPr lang="en-US" b="1" u="sng" dirty="0">
                <a:solidFill>
                  <a:srgbClr val="00B050"/>
                </a:solidFill>
                <a:highlight>
                  <a:srgbClr val="FFFF00"/>
                </a:highlight>
              </a:rPr>
              <a:t>SQL SALESPEOPLE, ORDER, CUST QUERIES AND OUTPUT</a:t>
            </a:r>
            <a:endParaRPr lang="en-US" dirty="0"/>
          </a:p>
        </p:txBody>
      </p:sp>
      <p:pic>
        <p:nvPicPr>
          <p:cNvPr id="5" name="Content Placeholder 4">
            <a:extLst>
              <a:ext uri="{FF2B5EF4-FFF2-40B4-BE49-F238E27FC236}">
                <a16:creationId xmlns:a16="http://schemas.microsoft.com/office/drawing/2014/main" id="{E7098467-FF57-1770-52E1-546D7A1D04B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08917" y="1458512"/>
            <a:ext cx="10007029" cy="5163647"/>
          </a:xfrm>
        </p:spPr>
      </p:pic>
    </p:spTree>
    <p:extLst>
      <p:ext uri="{BB962C8B-B14F-4D97-AF65-F5344CB8AC3E}">
        <p14:creationId xmlns:p14="http://schemas.microsoft.com/office/powerpoint/2010/main" val="6799321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362C62A-BB81-7F36-57C4-F2E4BF95E24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92821" y="711485"/>
            <a:ext cx="9848463" cy="5574602"/>
          </a:xfrm>
        </p:spPr>
      </p:pic>
    </p:spTree>
    <p:extLst>
      <p:ext uri="{BB962C8B-B14F-4D97-AF65-F5344CB8AC3E}">
        <p14:creationId xmlns:p14="http://schemas.microsoft.com/office/powerpoint/2010/main" val="13338344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FAD07F7-E0B5-1327-E3AC-DB36D2DB67B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67411" y="636998"/>
            <a:ext cx="10217713" cy="5760966"/>
          </a:xfrm>
        </p:spPr>
      </p:pic>
    </p:spTree>
    <p:extLst>
      <p:ext uri="{BB962C8B-B14F-4D97-AF65-F5344CB8AC3E}">
        <p14:creationId xmlns:p14="http://schemas.microsoft.com/office/powerpoint/2010/main" val="40617727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D73DC59C-1610-292C-D7DC-517FFC776CC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68604" y="577921"/>
            <a:ext cx="10304196" cy="5702158"/>
          </a:xfrm>
        </p:spPr>
      </p:pic>
    </p:spTree>
    <p:extLst>
      <p:ext uri="{BB962C8B-B14F-4D97-AF65-F5344CB8AC3E}">
        <p14:creationId xmlns:p14="http://schemas.microsoft.com/office/powerpoint/2010/main" val="8601498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31DB4B-A020-1A76-76D1-2385864CFC9F}"/>
              </a:ext>
            </a:extLst>
          </p:cNvPr>
          <p:cNvSpPr>
            <a:spLocks noGrp="1"/>
          </p:cNvSpPr>
          <p:nvPr>
            <p:ph type="title"/>
          </p:nvPr>
        </p:nvSpPr>
        <p:spPr>
          <a:xfrm>
            <a:off x="1357312" y="95250"/>
            <a:ext cx="9477375" cy="1038224"/>
          </a:xfrm>
        </p:spPr>
        <p:txBody>
          <a:bodyPr>
            <a:normAutofit fontScale="90000"/>
          </a:bodyPr>
          <a:lstStyle/>
          <a:p>
            <a:r>
              <a:rPr lang="en-US" b="1" u="sng" dirty="0">
                <a:solidFill>
                  <a:srgbClr val="00B050"/>
                </a:solidFill>
                <a:highlight>
                  <a:srgbClr val="FFFF00"/>
                </a:highlight>
              </a:rPr>
              <a:t>ACTION OUTPUT OF SALESPEOPLE, CUST, ORDER TABLES</a:t>
            </a:r>
          </a:p>
        </p:txBody>
      </p:sp>
      <p:pic>
        <p:nvPicPr>
          <p:cNvPr id="5" name="Content Placeholder 4">
            <a:extLst>
              <a:ext uri="{FF2B5EF4-FFF2-40B4-BE49-F238E27FC236}">
                <a16:creationId xmlns:a16="http://schemas.microsoft.com/office/drawing/2014/main" id="{3D43B6FD-6105-93A0-726D-3AFCD913540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03313" y="2129413"/>
            <a:ext cx="8947150" cy="4042212"/>
          </a:xfrm>
        </p:spPr>
      </p:pic>
    </p:spTree>
    <p:extLst>
      <p:ext uri="{BB962C8B-B14F-4D97-AF65-F5344CB8AC3E}">
        <p14:creationId xmlns:p14="http://schemas.microsoft.com/office/powerpoint/2010/main" val="380240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4F87F76-4164-09FD-DB3B-0A7A30C0E84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26724" y="580136"/>
            <a:ext cx="10746770" cy="5944307"/>
          </a:xfrm>
        </p:spPr>
      </p:pic>
    </p:spTree>
    <p:extLst>
      <p:ext uri="{BB962C8B-B14F-4D97-AF65-F5344CB8AC3E}">
        <p14:creationId xmlns:p14="http://schemas.microsoft.com/office/powerpoint/2010/main" val="1055749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282C687-4E5D-2B19-45BF-E032CCE9B125}"/>
              </a:ext>
            </a:extLst>
          </p:cNvPr>
          <p:cNvSpPr>
            <a:spLocks noGrp="1"/>
          </p:cNvSpPr>
          <p:nvPr>
            <p:ph idx="1"/>
          </p:nvPr>
        </p:nvSpPr>
        <p:spPr>
          <a:xfrm>
            <a:off x="3276599" y="2387600"/>
            <a:ext cx="5229225" cy="1346200"/>
          </a:xfrm>
        </p:spPr>
        <p:txBody>
          <a:bodyPr>
            <a:noAutofit/>
          </a:bodyPr>
          <a:lstStyle/>
          <a:p>
            <a:pPr algn="ctr"/>
            <a:r>
              <a:rPr lang="en-US" sz="6000" b="1" dirty="0">
                <a:highlight>
                  <a:srgbClr val="808000"/>
                </a:highlight>
              </a:rPr>
              <a:t>THANK YOU</a:t>
            </a:r>
          </a:p>
        </p:txBody>
      </p:sp>
    </p:spTree>
    <p:extLst>
      <p:ext uri="{BB962C8B-B14F-4D97-AF65-F5344CB8AC3E}">
        <p14:creationId xmlns:p14="http://schemas.microsoft.com/office/powerpoint/2010/main" val="16964876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1019A4-1251-AE6D-4803-7DA88C43B806}"/>
              </a:ext>
            </a:extLst>
          </p:cNvPr>
          <p:cNvSpPr>
            <a:spLocks noGrp="1"/>
          </p:cNvSpPr>
          <p:nvPr>
            <p:ph type="title"/>
          </p:nvPr>
        </p:nvSpPr>
        <p:spPr>
          <a:xfrm>
            <a:off x="838200" y="114301"/>
            <a:ext cx="10363200" cy="1111250"/>
          </a:xfrm>
        </p:spPr>
        <p:txBody>
          <a:bodyPr>
            <a:normAutofit/>
          </a:bodyPr>
          <a:lstStyle/>
          <a:p>
            <a:pPr algn="ctr"/>
            <a:r>
              <a:rPr lang="en-US" b="1" u="sng" dirty="0">
                <a:highlight>
                  <a:srgbClr val="808000"/>
                </a:highlight>
                <a:latin typeface="Agency FB" panose="020B0503020202020204" pitchFamily="34" charset="0"/>
              </a:rPr>
              <a:t>ADVENTURE WORKS PROJECT</a:t>
            </a:r>
          </a:p>
        </p:txBody>
      </p:sp>
      <p:sp>
        <p:nvSpPr>
          <p:cNvPr id="3" name="Content Placeholder 2">
            <a:extLst>
              <a:ext uri="{FF2B5EF4-FFF2-40B4-BE49-F238E27FC236}">
                <a16:creationId xmlns:a16="http://schemas.microsoft.com/office/drawing/2014/main" id="{5BE01C51-7AC5-B15A-6A18-2F7D8CA72F88}"/>
              </a:ext>
            </a:extLst>
          </p:cNvPr>
          <p:cNvSpPr>
            <a:spLocks noGrp="1"/>
          </p:cNvSpPr>
          <p:nvPr>
            <p:ph idx="1"/>
          </p:nvPr>
        </p:nvSpPr>
        <p:spPr>
          <a:xfrm>
            <a:off x="838200" y="1225551"/>
            <a:ext cx="11049000" cy="4918075"/>
          </a:xfrm>
        </p:spPr>
        <p:txBody>
          <a:bodyPr>
            <a:normAutofit fontScale="85000" lnSpcReduction="20000"/>
          </a:bodyPr>
          <a:lstStyle/>
          <a:p>
            <a:r>
              <a:rPr lang="en-US" sz="3200" b="1" u="sng" dirty="0">
                <a:latin typeface="Agency FB" panose="020B0503020202020204" pitchFamily="34" charset="0"/>
              </a:rPr>
              <a:t>INTRODUCTION : </a:t>
            </a:r>
            <a:r>
              <a:rPr lang="en-US" dirty="0"/>
              <a:t>-</a:t>
            </a:r>
          </a:p>
          <a:p>
            <a:pPr marL="0" indent="0">
              <a:buNone/>
            </a:pPr>
            <a:endParaRPr lang="en-US" dirty="0"/>
          </a:p>
          <a:p>
            <a:pPr marL="0" marR="0">
              <a:lnSpc>
                <a:spcPct val="107000"/>
              </a:lnSpc>
              <a:spcBef>
                <a:spcPts val="0"/>
              </a:spcBef>
              <a:spcAft>
                <a:spcPts val="800"/>
              </a:spcAft>
            </a:pPr>
            <a:r>
              <a:rPr lang="en-IN" sz="2400" dirty="0">
                <a:effectLst/>
                <a:latin typeface="Book Antiqua" panose="02040602050305030304" pitchFamily="18" charset="0"/>
                <a:ea typeface="Calibri" panose="020F0502020204030204" pitchFamily="34" charset="0"/>
                <a:cs typeface="Times New Roman" panose="02020603050405020304" pitchFamily="18" charset="0"/>
              </a:rPr>
              <a:t>Adventure Works Cycles, the company on which the Adventure Works sample databases are based, is a large, multinational manufacturing company. The company manufactures and sells metal and composite bicycles to North American, European and Asian commercial markets. While its base operation is in Bothell, Washington with 290 employees, several regional sales teams are located throughout their market base.</a:t>
            </a:r>
            <a:endParaRPr lang="en-US" sz="2400" dirty="0">
              <a:effectLst/>
              <a:latin typeface="Book Antiqua" panose="02040602050305030304" pitchFamily="18"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IN" sz="2400" dirty="0">
                <a:effectLst/>
                <a:latin typeface="Book Antiqua" panose="02040602050305030304" pitchFamily="18" charset="0"/>
                <a:ea typeface="Calibri" panose="020F0502020204030204" pitchFamily="34" charset="0"/>
                <a:cs typeface="Times New Roman" panose="02020603050405020304" pitchFamily="18" charset="0"/>
              </a:rPr>
              <a:t>In 2000s, Adventure Works Cycles bought a small manufacturing plant in Mexico. Which manufactures several critical subcomponents for the Adventure Works Cycles product line. These subcomponents are shipped to the Bothell location for final product assembly. In 2001, this manufacturing plant became the sole manufacturer and distributor of the touring bicycle product group.</a:t>
            </a:r>
            <a:endParaRPr lang="en-US" sz="2400" dirty="0">
              <a:effectLst/>
              <a:latin typeface="Book Antiqua" panose="02040602050305030304" pitchFamily="18"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IN" sz="2400" dirty="0">
                <a:effectLst/>
                <a:latin typeface="Book Antiqua" panose="02040602050305030304" pitchFamily="18" charset="0"/>
                <a:ea typeface="Calibri" panose="020F0502020204030204" pitchFamily="34" charset="0"/>
                <a:cs typeface="Times New Roman" panose="02020603050405020304" pitchFamily="18" charset="0"/>
              </a:rPr>
              <a:t>Coming off a successful fiscal year, Adventure Works Cycles is looking to broaden its market share by targeting their sales to their best customers, extending their product availability through an external Web site, and reducing their cost of sales through lower production costs.</a:t>
            </a:r>
            <a:endParaRPr lang="en-US" sz="2400" dirty="0">
              <a:effectLst/>
              <a:latin typeface="Book Antiqua" panose="02040602050305030304" pitchFamily="18" charset="0"/>
              <a:ea typeface="Calibri" panose="020F050202020403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3455737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DD0699-1269-E5DA-21D4-01A3326B1DDD}"/>
              </a:ext>
            </a:extLst>
          </p:cNvPr>
          <p:cNvSpPr>
            <a:spLocks noGrp="1"/>
          </p:cNvSpPr>
          <p:nvPr>
            <p:ph type="title"/>
          </p:nvPr>
        </p:nvSpPr>
        <p:spPr>
          <a:xfrm>
            <a:off x="838201" y="0"/>
            <a:ext cx="10115550" cy="923232"/>
          </a:xfrm>
        </p:spPr>
        <p:txBody>
          <a:bodyPr/>
          <a:lstStyle/>
          <a:p>
            <a:pPr algn="ctr"/>
            <a:r>
              <a:rPr lang="en-US" b="1" u="sng" dirty="0">
                <a:solidFill>
                  <a:srgbClr val="00B050"/>
                </a:solidFill>
                <a:highlight>
                  <a:srgbClr val="FFFF00"/>
                </a:highlight>
              </a:rPr>
              <a:t>EXCEL WORK ( DASHBOARD) </a:t>
            </a:r>
          </a:p>
        </p:txBody>
      </p:sp>
      <p:pic>
        <p:nvPicPr>
          <p:cNvPr id="5" name="Content Placeholder 4">
            <a:extLst>
              <a:ext uri="{FF2B5EF4-FFF2-40B4-BE49-F238E27FC236}">
                <a16:creationId xmlns:a16="http://schemas.microsoft.com/office/drawing/2014/main" id="{59F5CDDE-783C-D9C8-1A1D-1483A774A953}"/>
              </a:ext>
            </a:extLst>
          </p:cNvPr>
          <p:cNvPicPr>
            <a:picLocks noGrp="1" noChangeAspect="1"/>
          </p:cNvPicPr>
          <p:nvPr>
            <p:ph idx="1"/>
          </p:nvPr>
        </p:nvPicPr>
        <p:blipFill>
          <a:blip r:embed="rId2"/>
          <a:stretch>
            <a:fillRect/>
          </a:stretch>
        </p:blipFill>
        <p:spPr>
          <a:xfrm>
            <a:off x="161714" y="923232"/>
            <a:ext cx="4576538" cy="2620068"/>
          </a:xfrm>
        </p:spPr>
      </p:pic>
      <p:pic>
        <p:nvPicPr>
          <p:cNvPr id="7" name="Picture 6">
            <a:extLst>
              <a:ext uri="{FF2B5EF4-FFF2-40B4-BE49-F238E27FC236}">
                <a16:creationId xmlns:a16="http://schemas.microsoft.com/office/drawing/2014/main" id="{93955BBD-62E1-6696-EA49-11E399F57B2C}"/>
              </a:ext>
            </a:extLst>
          </p:cNvPr>
          <p:cNvPicPr>
            <a:picLocks noChangeAspect="1"/>
          </p:cNvPicPr>
          <p:nvPr/>
        </p:nvPicPr>
        <p:blipFill>
          <a:blip r:embed="rId3"/>
          <a:stretch>
            <a:fillRect/>
          </a:stretch>
        </p:blipFill>
        <p:spPr>
          <a:xfrm>
            <a:off x="5005644" y="912466"/>
            <a:ext cx="6774665" cy="2516534"/>
          </a:xfrm>
          <a:prstGeom prst="rect">
            <a:avLst/>
          </a:prstGeom>
        </p:spPr>
      </p:pic>
      <p:pic>
        <p:nvPicPr>
          <p:cNvPr id="9" name="Picture 8">
            <a:extLst>
              <a:ext uri="{FF2B5EF4-FFF2-40B4-BE49-F238E27FC236}">
                <a16:creationId xmlns:a16="http://schemas.microsoft.com/office/drawing/2014/main" id="{FDEEA5C1-0902-AFC1-C039-7B7FAAEC4AA8}"/>
              </a:ext>
            </a:extLst>
          </p:cNvPr>
          <p:cNvPicPr>
            <a:picLocks noChangeAspect="1"/>
          </p:cNvPicPr>
          <p:nvPr/>
        </p:nvPicPr>
        <p:blipFill>
          <a:blip r:embed="rId4"/>
          <a:stretch>
            <a:fillRect/>
          </a:stretch>
        </p:blipFill>
        <p:spPr>
          <a:xfrm>
            <a:off x="161714" y="3810000"/>
            <a:ext cx="4576538" cy="3048000"/>
          </a:xfrm>
          <a:prstGeom prst="rect">
            <a:avLst/>
          </a:prstGeom>
        </p:spPr>
      </p:pic>
      <p:pic>
        <p:nvPicPr>
          <p:cNvPr id="11" name="Picture 10">
            <a:extLst>
              <a:ext uri="{FF2B5EF4-FFF2-40B4-BE49-F238E27FC236}">
                <a16:creationId xmlns:a16="http://schemas.microsoft.com/office/drawing/2014/main" id="{9D690A7E-0037-125A-2730-C4376D37EB46}"/>
              </a:ext>
            </a:extLst>
          </p:cNvPr>
          <p:cNvPicPr>
            <a:picLocks noChangeAspect="1"/>
          </p:cNvPicPr>
          <p:nvPr/>
        </p:nvPicPr>
        <p:blipFill>
          <a:blip r:embed="rId5"/>
          <a:stretch>
            <a:fillRect/>
          </a:stretch>
        </p:blipFill>
        <p:spPr>
          <a:xfrm>
            <a:off x="5258598" y="3543300"/>
            <a:ext cx="4390304" cy="3254796"/>
          </a:xfrm>
          <a:prstGeom prst="rect">
            <a:avLst/>
          </a:prstGeom>
        </p:spPr>
      </p:pic>
    </p:spTree>
    <p:extLst>
      <p:ext uri="{BB962C8B-B14F-4D97-AF65-F5344CB8AC3E}">
        <p14:creationId xmlns:p14="http://schemas.microsoft.com/office/powerpoint/2010/main" val="25774325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CFD680-B7F6-CB3B-9BA6-9C9A38DDCEBA}"/>
              </a:ext>
            </a:extLst>
          </p:cNvPr>
          <p:cNvSpPr>
            <a:spLocks noGrp="1"/>
          </p:cNvSpPr>
          <p:nvPr>
            <p:ph type="title"/>
          </p:nvPr>
        </p:nvSpPr>
        <p:spPr>
          <a:xfrm>
            <a:off x="857250" y="129481"/>
            <a:ext cx="9519664" cy="613469"/>
          </a:xfrm>
        </p:spPr>
        <p:txBody>
          <a:bodyPr>
            <a:normAutofit fontScale="90000"/>
          </a:bodyPr>
          <a:lstStyle/>
          <a:p>
            <a:pPr algn="ctr"/>
            <a:r>
              <a:rPr lang="en-US" b="1" u="sng">
                <a:solidFill>
                  <a:srgbClr val="00B050"/>
                </a:solidFill>
                <a:highlight>
                  <a:srgbClr val="FFFF00"/>
                </a:highlight>
              </a:rPr>
              <a:t>TABLEAU </a:t>
            </a:r>
            <a:r>
              <a:rPr lang="en-US" b="1" u="sng" dirty="0">
                <a:solidFill>
                  <a:srgbClr val="00B050"/>
                </a:solidFill>
                <a:highlight>
                  <a:srgbClr val="FFFF00"/>
                </a:highlight>
              </a:rPr>
              <a:t>DASHBOARD</a:t>
            </a:r>
          </a:p>
        </p:txBody>
      </p:sp>
      <p:pic>
        <p:nvPicPr>
          <p:cNvPr id="4" name="Content Placeholder 3">
            <a:extLst>
              <a:ext uri="{FF2B5EF4-FFF2-40B4-BE49-F238E27FC236}">
                <a16:creationId xmlns:a16="http://schemas.microsoft.com/office/drawing/2014/main" id="{F3450B39-C60D-E328-3CA4-1A031E161D6D}"/>
              </a:ext>
            </a:extLst>
          </p:cNvPr>
          <p:cNvPicPr>
            <a:picLocks noGrp="1" noChangeAspect="1"/>
          </p:cNvPicPr>
          <p:nvPr>
            <p:ph idx="1"/>
          </p:nvPr>
        </p:nvPicPr>
        <p:blipFill>
          <a:blip r:embed="rId2"/>
          <a:stretch>
            <a:fillRect/>
          </a:stretch>
        </p:blipFill>
        <p:spPr>
          <a:xfrm>
            <a:off x="1371600" y="1343819"/>
            <a:ext cx="7772664" cy="4372124"/>
          </a:xfrm>
          <a:prstGeom prst="rect">
            <a:avLst/>
          </a:prstGeom>
        </p:spPr>
      </p:pic>
      <p:pic>
        <p:nvPicPr>
          <p:cNvPr id="5" name="Picture 4">
            <a:extLst>
              <a:ext uri="{FF2B5EF4-FFF2-40B4-BE49-F238E27FC236}">
                <a16:creationId xmlns:a16="http://schemas.microsoft.com/office/drawing/2014/main" id="{E6F53BAD-B767-56F7-B058-32BC328C7661}"/>
              </a:ext>
            </a:extLst>
          </p:cNvPr>
          <p:cNvPicPr>
            <a:picLocks noChangeAspect="1"/>
          </p:cNvPicPr>
          <p:nvPr/>
        </p:nvPicPr>
        <p:blipFill>
          <a:blip r:embed="rId3"/>
          <a:stretch>
            <a:fillRect/>
          </a:stretch>
        </p:blipFill>
        <p:spPr>
          <a:xfrm>
            <a:off x="378332" y="1122064"/>
            <a:ext cx="10477500" cy="4982531"/>
          </a:xfrm>
          <a:prstGeom prst="rect">
            <a:avLst/>
          </a:prstGeom>
        </p:spPr>
      </p:pic>
    </p:spTree>
    <p:extLst>
      <p:ext uri="{BB962C8B-B14F-4D97-AF65-F5344CB8AC3E}">
        <p14:creationId xmlns:p14="http://schemas.microsoft.com/office/powerpoint/2010/main" val="39848553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1D948D-8041-1815-231F-C3EDF12F0705}"/>
              </a:ext>
            </a:extLst>
          </p:cNvPr>
          <p:cNvSpPr>
            <a:spLocks noGrp="1"/>
          </p:cNvSpPr>
          <p:nvPr>
            <p:ph type="title"/>
          </p:nvPr>
        </p:nvSpPr>
        <p:spPr>
          <a:xfrm>
            <a:off x="914401" y="88901"/>
            <a:ext cx="9477374" cy="511174"/>
          </a:xfrm>
        </p:spPr>
        <p:txBody>
          <a:bodyPr>
            <a:normAutofit fontScale="90000"/>
          </a:bodyPr>
          <a:lstStyle/>
          <a:p>
            <a:pPr algn="ctr"/>
            <a:r>
              <a:rPr lang="en-US" b="1" u="sng" dirty="0">
                <a:solidFill>
                  <a:srgbClr val="00B050"/>
                </a:solidFill>
                <a:highlight>
                  <a:srgbClr val="FFFF00"/>
                </a:highlight>
              </a:rPr>
              <a:t>POWERBI  KPI AND DASHBOARD</a:t>
            </a:r>
          </a:p>
        </p:txBody>
      </p:sp>
      <p:pic>
        <p:nvPicPr>
          <p:cNvPr id="9" name="Content Placeholder 8">
            <a:extLst>
              <a:ext uri="{FF2B5EF4-FFF2-40B4-BE49-F238E27FC236}">
                <a16:creationId xmlns:a16="http://schemas.microsoft.com/office/drawing/2014/main" id="{C97B1EA6-82BF-4C14-4FB4-BAFCC9EE312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38885" y="1095375"/>
            <a:ext cx="9774670" cy="5254533"/>
          </a:xfrm>
        </p:spPr>
      </p:pic>
    </p:spTree>
    <p:extLst>
      <p:ext uri="{BB962C8B-B14F-4D97-AF65-F5344CB8AC3E}">
        <p14:creationId xmlns:p14="http://schemas.microsoft.com/office/powerpoint/2010/main" val="33556870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560075-246F-2C54-5DD6-F724AB5F3448}"/>
              </a:ext>
            </a:extLst>
          </p:cNvPr>
          <p:cNvSpPr>
            <a:spLocks noGrp="1"/>
          </p:cNvSpPr>
          <p:nvPr>
            <p:ph type="title"/>
          </p:nvPr>
        </p:nvSpPr>
        <p:spPr>
          <a:xfrm>
            <a:off x="838200" y="231776"/>
            <a:ext cx="9525000" cy="311149"/>
          </a:xfrm>
        </p:spPr>
        <p:txBody>
          <a:bodyPr>
            <a:normAutofit fontScale="90000"/>
          </a:bodyPr>
          <a:lstStyle/>
          <a:p>
            <a:pPr algn="ctr"/>
            <a:r>
              <a:rPr lang="en-US" b="1" u="sng" dirty="0">
                <a:solidFill>
                  <a:srgbClr val="00B050"/>
                </a:solidFill>
                <a:highlight>
                  <a:srgbClr val="FFFF00"/>
                </a:highlight>
              </a:rPr>
              <a:t>SQL EMP_DEPT QUERIES AND OUTPUT</a:t>
            </a:r>
          </a:p>
        </p:txBody>
      </p:sp>
      <p:pic>
        <p:nvPicPr>
          <p:cNvPr id="5" name="Content Placeholder 4">
            <a:extLst>
              <a:ext uri="{FF2B5EF4-FFF2-40B4-BE49-F238E27FC236}">
                <a16:creationId xmlns:a16="http://schemas.microsoft.com/office/drawing/2014/main" id="{8567AC18-631C-324A-8468-4092E2D0AEB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80999" y="1047751"/>
            <a:ext cx="10696575" cy="5350334"/>
          </a:xfrm>
        </p:spPr>
      </p:pic>
    </p:spTree>
    <p:extLst>
      <p:ext uri="{BB962C8B-B14F-4D97-AF65-F5344CB8AC3E}">
        <p14:creationId xmlns:p14="http://schemas.microsoft.com/office/powerpoint/2010/main" val="42312361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70B62FE-6C95-DD56-E122-C19B3971026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2208" y="530602"/>
            <a:ext cx="10626368" cy="6021496"/>
          </a:xfrm>
        </p:spPr>
      </p:pic>
    </p:spTree>
    <p:extLst>
      <p:ext uri="{BB962C8B-B14F-4D97-AF65-F5344CB8AC3E}">
        <p14:creationId xmlns:p14="http://schemas.microsoft.com/office/powerpoint/2010/main" val="19385870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887321BB-1E26-0B33-C0B1-18BEDF1BD2A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05083" y="529505"/>
            <a:ext cx="10218396" cy="6066504"/>
          </a:xfrm>
        </p:spPr>
      </p:pic>
    </p:spTree>
    <p:extLst>
      <p:ext uri="{BB962C8B-B14F-4D97-AF65-F5344CB8AC3E}">
        <p14:creationId xmlns:p14="http://schemas.microsoft.com/office/powerpoint/2010/main" val="33514140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5FC379-59A3-C9CE-C9B9-E0FC80D761F0}"/>
              </a:ext>
            </a:extLst>
          </p:cNvPr>
          <p:cNvSpPr>
            <a:spLocks noGrp="1"/>
          </p:cNvSpPr>
          <p:nvPr>
            <p:ph type="title"/>
          </p:nvPr>
        </p:nvSpPr>
        <p:spPr>
          <a:xfrm>
            <a:off x="676275" y="18255"/>
            <a:ext cx="9744075" cy="896145"/>
          </a:xfrm>
        </p:spPr>
        <p:txBody>
          <a:bodyPr/>
          <a:lstStyle/>
          <a:p>
            <a:pPr algn="ctr"/>
            <a:r>
              <a:rPr lang="en-US" b="1" u="sng" dirty="0">
                <a:solidFill>
                  <a:srgbClr val="00B050"/>
                </a:solidFill>
                <a:highlight>
                  <a:srgbClr val="FFFF00"/>
                </a:highlight>
              </a:rPr>
              <a:t>SQL EMP &amp; DEPT ACTION OUTPUT</a:t>
            </a:r>
          </a:p>
        </p:txBody>
      </p:sp>
      <p:pic>
        <p:nvPicPr>
          <p:cNvPr id="9" name="Content Placeholder 8">
            <a:extLst>
              <a:ext uri="{FF2B5EF4-FFF2-40B4-BE49-F238E27FC236}">
                <a16:creationId xmlns:a16="http://schemas.microsoft.com/office/drawing/2014/main" id="{80233E28-C357-2C36-18E6-38F2F9E81DB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51540" y="986319"/>
            <a:ext cx="11494563" cy="5739125"/>
          </a:xfrm>
        </p:spPr>
      </p:pic>
    </p:spTree>
    <p:extLst>
      <p:ext uri="{BB962C8B-B14F-4D97-AF65-F5344CB8AC3E}">
        <p14:creationId xmlns:p14="http://schemas.microsoft.com/office/powerpoint/2010/main" val="284642659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emplate>Ion</Template>
  <TotalTime>23</TotalTime>
  <Words>262</Words>
  <Application>Microsoft Office PowerPoint</Application>
  <PresentationFormat>Widescreen</PresentationFormat>
  <Paragraphs>22</Paragraphs>
  <Slides>17</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Agency FB</vt:lpstr>
      <vt:lpstr>Arial</vt:lpstr>
      <vt:lpstr>Book Antiqua</vt:lpstr>
      <vt:lpstr>Century Gothic</vt:lpstr>
      <vt:lpstr>Wingdings 3</vt:lpstr>
      <vt:lpstr>Ion</vt:lpstr>
      <vt:lpstr>ADVENTURE WORKS PROJECT – P74</vt:lpstr>
      <vt:lpstr>ADVENTURE WORKS PROJECT</vt:lpstr>
      <vt:lpstr>EXCEL WORK ( DASHBOARD) </vt:lpstr>
      <vt:lpstr>TABLEAU DASHBOARD</vt:lpstr>
      <vt:lpstr>POWERBI  KPI AND DASHBOARD</vt:lpstr>
      <vt:lpstr>SQL EMP_DEPT QUERIES AND OUTPUT</vt:lpstr>
      <vt:lpstr>PowerPoint Presentation</vt:lpstr>
      <vt:lpstr>PowerPoint Presentation</vt:lpstr>
      <vt:lpstr>SQL EMP &amp; DEPT ACTION OUTPUT</vt:lpstr>
      <vt:lpstr>PowerPoint Presentation</vt:lpstr>
      <vt:lpstr>SQL SALESPEOPLE, ORDER, CUST QUERIES AND OUTPUT</vt:lpstr>
      <vt:lpstr>PowerPoint Presentation</vt:lpstr>
      <vt:lpstr>PowerPoint Presentation</vt:lpstr>
      <vt:lpstr>PowerPoint Presentation</vt:lpstr>
      <vt:lpstr>ACTION OUTPUT OF SALESPEOPLE, CUST, ORDER TABLES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ADVENTURE WORKS PROJECT – P74</dc:title>
  <dc:creator>SHUBHAM</dc:creator>
  <cp:lastModifiedBy>sachin patil</cp:lastModifiedBy>
  <cp:revision>4</cp:revision>
  <dcterms:created xsi:type="dcterms:W3CDTF">2022-11-27T05:40:07Z</dcterms:created>
  <dcterms:modified xsi:type="dcterms:W3CDTF">2022-11-28T07:15:31Z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efa4170-0d19-0005-0004-bc88714345d2_Enabled">
    <vt:lpwstr>true</vt:lpwstr>
  </property>
  <property fmtid="{D5CDD505-2E9C-101B-9397-08002B2CF9AE}" pid="3" name="MSIP_Label_defa4170-0d19-0005-0004-bc88714345d2_SetDate">
    <vt:lpwstr>2022-11-27T17:57:51Z</vt:lpwstr>
  </property>
  <property fmtid="{D5CDD505-2E9C-101B-9397-08002B2CF9AE}" pid="4" name="MSIP_Label_defa4170-0d19-0005-0004-bc88714345d2_Method">
    <vt:lpwstr>Standard</vt:lpwstr>
  </property>
  <property fmtid="{D5CDD505-2E9C-101B-9397-08002B2CF9AE}" pid="5" name="MSIP_Label_defa4170-0d19-0005-0004-bc88714345d2_Name">
    <vt:lpwstr>defa4170-0d19-0005-0004-bc88714345d2</vt:lpwstr>
  </property>
  <property fmtid="{D5CDD505-2E9C-101B-9397-08002B2CF9AE}" pid="6" name="MSIP_Label_defa4170-0d19-0005-0004-bc88714345d2_SiteId">
    <vt:lpwstr>6d848831-c9a7-4a17-b69e-6c62e29273be</vt:lpwstr>
  </property>
  <property fmtid="{D5CDD505-2E9C-101B-9397-08002B2CF9AE}" pid="7" name="MSIP_Label_defa4170-0d19-0005-0004-bc88714345d2_ActionId">
    <vt:lpwstr>6fcdc5f9-0f53-4d8c-bfc4-6e2d1cfccd5b</vt:lpwstr>
  </property>
  <property fmtid="{D5CDD505-2E9C-101B-9397-08002B2CF9AE}" pid="8" name="MSIP_Label_defa4170-0d19-0005-0004-bc88714345d2_ContentBits">
    <vt:lpwstr>0</vt:lpwstr>
  </property>
</Properties>
</file>